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2581215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2581215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25812159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25812159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 are important to remember as they show where the funding for this research came from!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25812159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25812159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run through a poster for practice. Could have them either run through their own posters or you could print out two of the same posters and have them each take a turn practicing with partners after having a few minutes to read through it. (use my psych and a sciencey one)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58121592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25812159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58121592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25812159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you’re excited about your research, someone else will be too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beauty of humanity is that if you find something interesting, odds are someone else will also” Dave MacMillan (paraphrased)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50b0a69a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50b0a69a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996cf8f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996cf8f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25812159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25812159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258121592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258121592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204b45fa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204b45f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258121592_4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258121592_4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50b3751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50b3751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58121592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5812159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5812159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5812159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258121592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258121592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25812159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25812159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58121592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58121592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258121592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258121592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IMAGES MAKE ALL THE DIFFERENCE!!!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want your audience to look at your poster and want to know more/ be interested. </a:t>
            </a:r>
            <a:r>
              <a:rPr b="1" lang="en">
                <a:solidFill>
                  <a:schemeClr val="dk1"/>
                </a:solidFill>
              </a:rPr>
              <a:t>Images</a:t>
            </a:r>
            <a:r>
              <a:rPr lang="en">
                <a:solidFill>
                  <a:schemeClr val="dk1"/>
                </a:solidFill>
              </a:rPr>
              <a:t> (in color) often help with that. You do not want them to have to read a lot of text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FE2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://www.umich.edu/~ursymposium/index.html" TargetMode="External"/><Relationship Id="rId5" Type="http://schemas.openxmlformats.org/officeDocument/2006/relationships/hyperlink" Target="mailto:URS-Committee@umich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://www.umich.edu/~ursymposium/index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To Prepare and Present A Poster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69875"/>
            <a:ext cx="9144002" cy="17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34300" y="2742350"/>
            <a:ext cx="48525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Website: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http://www.umich.edu/~ursymposium/index.html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Email: </a:t>
            </a:r>
            <a:r>
              <a:rPr b="1" lang="en" u="sng">
                <a:solidFill>
                  <a:schemeClr val="hlink"/>
                </a:solidFill>
                <a:hlinkClick r:id="rId5"/>
              </a:rPr>
              <a:t>URS-Committee@umich.edu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1" lang="en"/>
            </a:b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ctrTitle"/>
          </p:nvPr>
        </p:nvSpPr>
        <p:spPr>
          <a:xfrm>
            <a:off x="311700" y="345275"/>
            <a:ext cx="86727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Poster Prep: Sections</a:t>
            </a:r>
            <a:r>
              <a:rPr b="1" lang="en" sz="4200"/>
              <a:t>  </a:t>
            </a:r>
            <a:endParaRPr b="1" sz="4200"/>
          </a:p>
        </p:txBody>
      </p:sp>
      <p:sp>
        <p:nvSpPr>
          <p:cNvPr id="109" name="Google Shape;109;p22"/>
          <p:cNvSpPr txBox="1"/>
          <p:nvPr/>
        </p:nvSpPr>
        <p:spPr>
          <a:xfrm>
            <a:off x="571850" y="950175"/>
            <a:ext cx="7956900" cy="4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Motivation/Background/</a:t>
            </a:r>
            <a:r>
              <a:rPr b="1" lang="en" sz="1500">
                <a:solidFill>
                  <a:schemeClr val="dk1"/>
                </a:solidFill>
              </a:rPr>
              <a:t>Abstract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" sz="1500">
                <a:solidFill>
                  <a:schemeClr val="dk1"/>
                </a:solidFill>
              </a:rPr>
              <a:t>Give a general overview of what you’re going to talk about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" sz="1500">
                <a:solidFill>
                  <a:schemeClr val="dk1"/>
                </a:solidFill>
              </a:rPr>
              <a:t>Should have figures/schematics and text bullets only if necessary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chemeClr val="dk1"/>
                </a:solidFill>
              </a:rPr>
              <a:t>Research objectives</a:t>
            </a:r>
            <a:endParaRPr b="1"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" sz="1500">
                <a:solidFill>
                  <a:schemeClr val="dk1"/>
                </a:solidFill>
              </a:rPr>
              <a:t>Bullet points and schematics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Materials and Methods</a:t>
            </a:r>
            <a:endParaRPr b="1"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" sz="1500">
                <a:solidFill>
                  <a:schemeClr val="dk1"/>
                </a:solidFill>
              </a:rPr>
              <a:t>Explain what you did and why you did it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" sz="1500">
                <a:solidFill>
                  <a:schemeClr val="dk1"/>
                </a:solidFill>
              </a:rPr>
              <a:t>Concise incomplete sentences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" sz="1500">
                <a:solidFill>
                  <a:schemeClr val="dk1"/>
                </a:solidFill>
              </a:rPr>
              <a:t>You want someone to understand enough of the poster when you’re not there but need further explanation from you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Results and Analysis</a:t>
            </a:r>
            <a:endParaRPr b="1"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" sz="1500">
                <a:solidFill>
                  <a:schemeClr val="dk1"/>
                </a:solidFill>
              </a:rPr>
              <a:t>Same as points b and c above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Conclusion</a:t>
            </a:r>
            <a:r>
              <a:rPr b="1" lang="en" sz="1500">
                <a:solidFill>
                  <a:schemeClr val="dk1"/>
                </a:solidFill>
              </a:rPr>
              <a:t>s</a:t>
            </a:r>
            <a:r>
              <a:rPr b="1" lang="en" sz="1500">
                <a:solidFill>
                  <a:schemeClr val="dk1"/>
                </a:solidFill>
              </a:rPr>
              <a:t> and Future Work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References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Acknowledgments</a:t>
            </a:r>
            <a:br>
              <a:rPr b="1" lang="en" sz="1500">
                <a:solidFill>
                  <a:schemeClr val="dk1"/>
                </a:solidFill>
              </a:rPr>
            </a:br>
            <a:endParaRPr b="1"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ctrTitle"/>
          </p:nvPr>
        </p:nvSpPr>
        <p:spPr>
          <a:xfrm>
            <a:off x="-100" y="345275"/>
            <a:ext cx="91440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Elevator Pitch</a:t>
            </a:r>
            <a:endParaRPr b="1" sz="4200"/>
          </a:p>
        </p:txBody>
      </p:sp>
      <p:sp>
        <p:nvSpPr>
          <p:cNvPr id="115" name="Google Shape;115;p23"/>
          <p:cNvSpPr txBox="1"/>
          <p:nvPr/>
        </p:nvSpPr>
        <p:spPr>
          <a:xfrm>
            <a:off x="691200" y="972025"/>
            <a:ext cx="7761600" cy="3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Practice makes perfect!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Tailor your talk:</a:t>
            </a:r>
            <a:endParaRPr sz="18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How familiar are you with [insert topic: driverless cars, AI, self-efficacy, genetic engineering, etc...]? This will help you tailor your talk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Be ready for experts in your field and people who have never heard of your field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Have a 2-3 min version of your talk focusing on why your work is important in lay terms and then ask if they want to learn more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Focus on:</a:t>
            </a:r>
            <a:endParaRPr sz="18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What you did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Why you did it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Why it is important 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ctrTitle"/>
          </p:nvPr>
        </p:nvSpPr>
        <p:spPr>
          <a:xfrm>
            <a:off x="311700" y="345275"/>
            <a:ext cx="86727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Presentation </a:t>
            </a:r>
            <a:endParaRPr b="1" sz="4200"/>
          </a:p>
        </p:txBody>
      </p:sp>
      <p:sp>
        <p:nvSpPr>
          <p:cNvPr id="121" name="Google Shape;121;p24"/>
          <p:cNvSpPr txBox="1"/>
          <p:nvPr/>
        </p:nvSpPr>
        <p:spPr>
          <a:xfrm>
            <a:off x="653850" y="1089575"/>
            <a:ext cx="7988400" cy="3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IF THEY WANT TO LEARN MORE</a:t>
            </a:r>
            <a:endParaRPr b="1"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Then go in depth about why your field is important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Why the questions you’re asking in your field are important?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How are you asking them (Methods &amp; Materials)?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What are your results?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lang="en" sz="1600">
                <a:solidFill>
                  <a:schemeClr val="dk1"/>
                </a:solidFill>
              </a:rPr>
              <a:t>What do they mean for your questions and for your field?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arenR"/>
            </a:pPr>
            <a:r>
              <a:rPr b="1" lang="en" sz="1600">
                <a:solidFill>
                  <a:schemeClr val="dk1"/>
                </a:solidFill>
              </a:rPr>
              <a:t>Any future work and points of further investigation</a:t>
            </a:r>
            <a:endParaRPr b="1" sz="160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romanLcParenR"/>
            </a:pPr>
            <a:r>
              <a:rPr b="1" lang="en" sz="1600">
                <a:solidFill>
                  <a:schemeClr val="dk1"/>
                </a:solidFill>
              </a:rPr>
              <a:t>Talk about what you are going to do/what your goals are, where this research will lead you in the future, how it has guided your future plans,etc.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THEY SMILE UNCOMFORTABLY???</a:t>
            </a:r>
            <a:endParaRPr b="1"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" sz="1600"/>
              <a:t>You’ve done great, shared your research, and now you smile and thank them for stopping by. 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ctrTitle"/>
          </p:nvPr>
        </p:nvSpPr>
        <p:spPr>
          <a:xfrm>
            <a:off x="311700" y="345275"/>
            <a:ext cx="86727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General Notes:</a:t>
            </a:r>
            <a:r>
              <a:rPr b="1" lang="en" sz="4200"/>
              <a:t>  </a:t>
            </a:r>
            <a:endParaRPr b="1" sz="4200"/>
          </a:p>
        </p:txBody>
      </p:sp>
      <p:sp>
        <p:nvSpPr>
          <p:cNvPr id="127" name="Google Shape;127;p25"/>
          <p:cNvSpPr txBox="1"/>
          <p:nvPr/>
        </p:nvSpPr>
        <p:spPr>
          <a:xfrm>
            <a:off x="505225" y="1214925"/>
            <a:ext cx="83181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u="sng"/>
              <a:t>Smile:</a:t>
            </a:r>
            <a:r>
              <a:rPr lang="en" sz="1800"/>
              <a:t> Present yourself &amp; your research in a positive light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Take a deep breath: this is a low pressure opportunity to gain experience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u="sng"/>
              <a:t>Be prepared</a:t>
            </a:r>
            <a:r>
              <a:rPr lang="en" sz="1800"/>
              <a:t>: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 sz="1800"/>
              <a:t>Practice practice practice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 sz="1800"/>
              <a:t>Think of questions people might ask and be prepared to answer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 sz="1800"/>
              <a:t>Know the landscape of your poster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 sz="1800"/>
              <a:t>Point out figures, walk them through graphs &amp; images.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Ask us if you have any questions: the committee will be there to help! 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311700" y="2450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Takeaway Message</a:t>
            </a:r>
            <a:endParaRPr b="1" sz="4800"/>
          </a:p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311700" y="1145700"/>
            <a:ext cx="8520600" cy="3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Your poster should include these key components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Motivation/Background/Abstract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Research objectives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Materials and Methods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Results and Analysis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Conclusions and Future Work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References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Acknowledgments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ctrTitle"/>
          </p:nvPr>
        </p:nvSpPr>
        <p:spPr>
          <a:xfrm>
            <a:off x="311700" y="2450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Poster Sketch Activity </a:t>
            </a:r>
            <a:endParaRPr b="1" sz="4800"/>
          </a:p>
        </p:txBody>
      </p:sp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311700" y="1145700"/>
            <a:ext cx="8520600" cy="3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Using the template provided, sketch out your poster.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Motivation/Background/Abstract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Research objectives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Materials and Methods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Results and Analysis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Conclusions and Future Work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References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Acknowledgments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ctrTitle"/>
          </p:nvPr>
        </p:nvSpPr>
        <p:spPr>
          <a:xfrm>
            <a:off x="311700" y="345275"/>
            <a:ext cx="86727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What is Business Casual?</a:t>
            </a:r>
            <a:r>
              <a:rPr b="1" lang="en" sz="4200"/>
              <a:t>  </a:t>
            </a:r>
            <a:endParaRPr b="1" sz="4200"/>
          </a:p>
        </p:txBody>
      </p:sp>
      <p:sp>
        <p:nvSpPr>
          <p:cNvPr id="145" name="Google Shape;145;p28"/>
          <p:cNvSpPr txBox="1"/>
          <p:nvPr/>
        </p:nvSpPr>
        <p:spPr>
          <a:xfrm>
            <a:off x="505225" y="1214925"/>
            <a:ext cx="83181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25" y="1058375"/>
            <a:ext cx="7337550" cy="39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ctrTitle"/>
          </p:nvPr>
        </p:nvSpPr>
        <p:spPr>
          <a:xfrm>
            <a:off x="311700" y="345275"/>
            <a:ext cx="86727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What Does that Mean?  </a:t>
            </a:r>
            <a:endParaRPr b="1" sz="4200"/>
          </a:p>
        </p:txBody>
      </p:sp>
      <p:sp>
        <p:nvSpPr>
          <p:cNvPr id="152" name="Google Shape;152;p29"/>
          <p:cNvSpPr txBox="1"/>
          <p:nvPr/>
        </p:nvSpPr>
        <p:spPr>
          <a:xfrm>
            <a:off x="505225" y="1214925"/>
            <a:ext cx="83181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 b="0" l="21025" r="19848" t="-45074"/>
          <a:stretch/>
        </p:blipFill>
        <p:spPr>
          <a:xfrm>
            <a:off x="5561676" y="-18800"/>
            <a:ext cx="1251625" cy="51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 rotWithShape="1">
          <a:blip r:embed="rId4">
            <a:alphaModFix/>
          </a:blip>
          <a:srcRect b="-17084" l="8497" r="-45992" t="-40520"/>
          <a:stretch/>
        </p:blipFill>
        <p:spPr>
          <a:xfrm>
            <a:off x="6619075" y="-382475"/>
            <a:ext cx="20612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 rotWithShape="1">
          <a:blip r:embed="rId5">
            <a:alphaModFix/>
          </a:blip>
          <a:srcRect b="0" l="18773" r="24815" t="-12523"/>
          <a:stretch/>
        </p:blipFill>
        <p:spPr>
          <a:xfrm>
            <a:off x="3588400" y="646268"/>
            <a:ext cx="1024600" cy="381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 rotWithShape="1">
          <a:blip r:embed="rId6">
            <a:alphaModFix/>
          </a:blip>
          <a:srcRect b="0" l="13761" r="20583" t="0"/>
          <a:stretch/>
        </p:blipFill>
        <p:spPr>
          <a:xfrm>
            <a:off x="1168050" y="1292938"/>
            <a:ext cx="1311500" cy="38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 rotWithShape="1">
          <a:blip r:embed="rId7">
            <a:alphaModFix/>
          </a:blip>
          <a:srcRect b="0" l="11861" r="24468" t="0"/>
          <a:stretch/>
        </p:blipFill>
        <p:spPr>
          <a:xfrm>
            <a:off x="7966875" y="1122300"/>
            <a:ext cx="1024600" cy="36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 rotWithShape="1">
          <a:blip r:embed="rId8">
            <a:alphaModFix/>
          </a:blip>
          <a:srcRect b="0" l="31999" r="19435" t="4342"/>
          <a:stretch/>
        </p:blipFill>
        <p:spPr>
          <a:xfrm>
            <a:off x="4612999" y="1122288"/>
            <a:ext cx="970100" cy="30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 rotWithShape="1">
          <a:blip r:embed="rId9">
            <a:alphaModFix/>
          </a:blip>
          <a:srcRect b="0" l="25020" r="21346" t="6437"/>
          <a:stretch/>
        </p:blipFill>
        <p:spPr>
          <a:xfrm>
            <a:off x="2302172" y="1122300"/>
            <a:ext cx="1410326" cy="388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10">
            <a:alphaModFix/>
          </a:blip>
          <a:srcRect b="0" l="26440" r="22209" t="3623"/>
          <a:stretch/>
        </p:blipFill>
        <p:spPr>
          <a:xfrm>
            <a:off x="0" y="888513"/>
            <a:ext cx="1168050" cy="31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11225" y="305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Why a poster to communicate your research?</a:t>
            </a:r>
            <a:endParaRPr b="1" sz="30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07200"/>
            <a:ext cx="8520600" cy="1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Concise summary of your work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more personable approach to presenting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Good for networking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Good for “elevator pitches”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Used by undergraduates, graduate students, and postdocs. Even faculty members make posters that summarize the work of their labs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Judging</a:t>
            </a:r>
            <a:endParaRPr b="1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Graduate student and postdoctoral judges from a variety of disciplines will be evaluating your work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Three main criteria: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Research Innovation 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Impact/context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Research Overview 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“Big Picture”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Research Communication 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Explanation &amp; Accessibility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$500 travel awards will be given to highest scoring presenters to present at an external conference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134150" y="345275"/>
            <a:ext cx="89574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Poster Prep: General Notes </a:t>
            </a:r>
            <a:endParaRPr b="1" sz="4200"/>
          </a:p>
        </p:txBody>
      </p:sp>
      <p:sp>
        <p:nvSpPr>
          <p:cNvPr id="74" name="Google Shape;74;p16"/>
          <p:cNvSpPr txBox="1"/>
          <p:nvPr/>
        </p:nvSpPr>
        <p:spPr>
          <a:xfrm>
            <a:off x="124950" y="1023975"/>
            <a:ext cx="8894100" cy="3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Everyone will have the same general structure (i.e. intro, methods, results, etc.) but 2 key things will be different:</a:t>
            </a:r>
            <a:endParaRPr sz="2000">
              <a:solidFill>
                <a:schemeClr val="dk1"/>
              </a:solidFill>
            </a:endParaRPr>
          </a:p>
          <a:p>
            <a:pPr indent="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Your content</a:t>
            </a:r>
            <a:endParaRPr sz="2000">
              <a:solidFill>
                <a:schemeClr val="dk1"/>
              </a:solidFill>
            </a:endParaRPr>
          </a:p>
          <a:p>
            <a:pPr indent="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How you walk someone through your poster. This is done by:</a:t>
            </a:r>
            <a:endParaRPr sz="2000">
              <a:solidFill>
                <a:schemeClr val="dk1"/>
              </a:solidFill>
            </a:endParaRPr>
          </a:p>
          <a:p>
            <a:pPr indent="-3556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</a:pPr>
            <a:r>
              <a:rPr lang="en" sz="2000">
                <a:solidFill>
                  <a:schemeClr val="dk1"/>
                </a:solidFill>
              </a:rPr>
              <a:t>Organizing and illustrating of your content via</a:t>
            </a:r>
            <a:endParaRPr sz="2000">
              <a:solidFill>
                <a:schemeClr val="dk1"/>
              </a:solidFill>
            </a:endParaRPr>
          </a:p>
          <a:p>
            <a:pPr indent="-355600" lvl="2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romanLcPeriod"/>
            </a:pPr>
            <a:r>
              <a:rPr lang="en" sz="2000">
                <a:solidFill>
                  <a:schemeClr val="dk1"/>
                </a:solidFill>
              </a:rPr>
              <a:t>Concise &amp; effective use of text </a:t>
            </a:r>
            <a:endParaRPr sz="2000">
              <a:solidFill>
                <a:schemeClr val="dk1"/>
              </a:solidFill>
            </a:endParaRPr>
          </a:p>
          <a:p>
            <a:pPr indent="-355600" lvl="2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romanLcPeriod"/>
            </a:pPr>
            <a:r>
              <a:rPr lang="en" sz="2000">
                <a:solidFill>
                  <a:schemeClr val="dk1"/>
                </a:solidFill>
              </a:rPr>
              <a:t>Pictures,graphs, or charts for ease of interpretation </a:t>
            </a:r>
            <a:endParaRPr sz="2000">
              <a:solidFill>
                <a:schemeClr val="dk1"/>
              </a:solidFill>
            </a:endParaRPr>
          </a:p>
          <a:p>
            <a:pPr indent="-3556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</a:pPr>
            <a:r>
              <a:rPr lang="en" sz="2000">
                <a:solidFill>
                  <a:schemeClr val="dk1"/>
                </a:solidFill>
              </a:rPr>
              <a:t>Talking</a:t>
            </a:r>
            <a:r>
              <a:rPr lang="en" sz="2000">
                <a:solidFill>
                  <a:schemeClr val="dk1"/>
                </a:solidFill>
              </a:rPr>
              <a:t> about your work and walking through it live </a:t>
            </a:r>
            <a:endParaRPr sz="2000">
              <a:solidFill>
                <a:schemeClr val="dk1"/>
              </a:solidFill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Above all,</a:t>
            </a:r>
            <a:r>
              <a:rPr b="1" lang="en" sz="2200">
                <a:solidFill>
                  <a:schemeClr val="dk1"/>
                </a:solidFill>
              </a:rPr>
              <a:t> PRACTICE MAKES PERFECT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850" y="1089575"/>
            <a:ext cx="1937475" cy="19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479350" y="1276725"/>
            <a:ext cx="6162600" cy="3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/>
              <a:t>Go to design, slide/slide size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" sz="2400">
                <a:solidFill>
                  <a:schemeClr val="dk1"/>
                </a:solidFill>
              </a:rPr>
              <a:t>Suggested proportions are 4:3 and dimensions of anything below 48x40 (will have to scale)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" sz="2400">
                <a:solidFill>
                  <a:schemeClr val="dk1"/>
                </a:solidFill>
              </a:rPr>
              <a:t>Can start with a template (on our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website</a:t>
            </a:r>
            <a:r>
              <a:rPr lang="en" sz="2400">
                <a:solidFill>
                  <a:schemeClr val="dk1"/>
                </a:solidFill>
              </a:rPr>
              <a:t>) or make your own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0" y="345275"/>
            <a:ext cx="86727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Poster Prep: Powerpoint </a:t>
            </a:r>
            <a:endParaRPr b="1" sz="4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575" y="1027700"/>
            <a:ext cx="5268500" cy="39494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type="ctrTitle"/>
          </p:nvPr>
        </p:nvSpPr>
        <p:spPr>
          <a:xfrm>
            <a:off x="311700" y="345275"/>
            <a:ext cx="86727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Poster Prep: URS Template </a:t>
            </a:r>
            <a:endParaRPr b="1" sz="4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311700" y="345275"/>
            <a:ext cx="86727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Poster Prep: URS Template </a:t>
            </a:r>
            <a:endParaRPr b="1" sz="42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777" y="1035825"/>
            <a:ext cx="4939426" cy="3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050" y="122475"/>
            <a:ext cx="6453425" cy="48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